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47.xml" ContentType="application/vnd.openxmlformats-officedocument.presentationml.notesSlide+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58" r:id="rId45"/>
    <p:sldId id="357" r:id="rId46"/>
    <p:sldId id="356" r:id="rId47"/>
    <p:sldId id="347" r:id="rId48"/>
    <p:sldId id="348" r:id="rId49"/>
    <p:sldId id="349" r:id="rId50"/>
    <p:sldId id="350" r:id="rId51"/>
    <p:sldId id="351"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3366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137" d="100"/>
          <a:sy n="137"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E9C37A3-2B34-41D5-9486-54AC4E47791B}"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92537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A60FA7-E8B1-449F-9B0D-6D26A4B6CEFF}"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1328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0A108-C6DF-433A-BFF0-C9690825149D}" type="slidenum">
              <a:rPr lang="en-US"/>
              <a:pPr/>
              <a:t>1</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6ED4-BD9F-47F8-9968-5ED519708A6F}" type="slidenum">
              <a:rPr lang="en-US"/>
              <a:pPr/>
              <a:t>10</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E81866-23DB-4966-9751-D7E6C126BA13}" type="slidenum">
              <a:rPr lang="en-US"/>
              <a:pPr/>
              <a:t>11</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14C91-6A1C-47F3-9ACA-29F4958B06F1}" type="slidenum">
              <a:rPr lang="en-US"/>
              <a:pPr/>
              <a:t>12</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639F32-1016-48F5-A8AB-8DF2AC77D47A}" type="slidenum">
              <a:rPr lang="en-US"/>
              <a:pPr/>
              <a:t>13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3FD047-559E-4754-81EB-C12C2FC5296F}" type="slidenum">
              <a:rPr lang="en-US"/>
              <a:pPr/>
              <a:t>14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07791-CE76-4227-9980-EBBF1B730A89}" type="slidenum">
              <a:rPr lang="en-US"/>
              <a:pPr/>
              <a:t>15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365A8-B5D7-49BD-8B25-D90AF4E15DE3}" type="slidenum">
              <a:rPr lang="en-US"/>
              <a:pPr/>
              <a:t>16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FB10A-A47C-45FB-BA72-B32F1369993F}" type="slidenum">
              <a:rPr lang="en-US"/>
              <a:pPr/>
              <a:t>17</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59209B-357B-4A1C-B897-322D777D1870}" type="slidenum">
              <a:rPr lang="en-US"/>
              <a:pPr/>
              <a:t>18</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A1EFC-EECE-4E91-9A1E-2AFFE11D90C1}" type="slidenum">
              <a:rPr lang="en-US"/>
              <a:pPr/>
              <a:t>19</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1FA84-7D1B-49A2-92C7-3CA08BC92EA3}" type="slidenum">
              <a:rPr lang="en-US"/>
              <a:pPr/>
              <a:t>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3ACC5-2AF3-4943-A4C1-C3B99041B0B4}" type="slidenum">
              <a:rPr lang="en-US"/>
              <a:pPr/>
              <a:t>20</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FAA3C-03AA-46EA-9C40-D9963AF63EA4}" type="slidenum">
              <a:rPr lang="en-US"/>
              <a:pPr/>
              <a:t>21</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3D47F-19DE-4A0E-9AF6-93D2253C136C}" type="slidenum">
              <a:rPr lang="en-US"/>
              <a:pPr/>
              <a:t>22</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9715A-8A85-4ECB-800A-4460CF4C86FC}" type="slidenum">
              <a:rPr lang="en-US"/>
              <a:pPr/>
              <a:t>23</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87116-B236-454D-9207-FB69C7E74DF5}" type="slidenum">
              <a:rPr lang="en-US"/>
              <a:pPr/>
              <a:t>24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0B621-35FC-498E-BEBC-61BAEF223710}" type="slidenum">
              <a:rPr lang="en-US"/>
              <a:pPr/>
              <a:t>25</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9717BD-209A-4061-B417-73960DF5DD11}" type="slidenum">
              <a:rPr lang="en-US"/>
              <a:pPr/>
              <a:t>26</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02A9E-AAD5-467F-A691-52CFCD343F57}" type="slidenum">
              <a:rPr lang="en-US"/>
              <a:pPr/>
              <a:t>27</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C854B2-AAD4-4F53-B550-DD825F137998}" type="slidenum">
              <a:rPr lang="en-US"/>
              <a:pPr/>
              <a:t>28</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1CA71-5F84-47B4-A84D-C2F39DF53A78}" type="slidenum">
              <a:rPr lang="en-US"/>
              <a:pPr/>
              <a:t>29</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3E788-AE94-4FBB-BE50-4E8A9EDA66FD}" type="slidenum">
              <a:rPr lang="en-US"/>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CEFAF-2588-41C3-B176-A35E2BAA7364}" type="slidenum">
              <a:rPr lang="en-US"/>
              <a:pPr/>
              <a:t>30</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7E322-4306-4841-ABB5-E4A769CA14BB}" type="slidenum">
              <a:rPr lang="en-US"/>
              <a:pPr/>
              <a:t>31</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F8CD8-D07B-470B-BC53-8DC950A3AB7C}" type="slidenum">
              <a:rPr lang="en-US"/>
              <a:pPr/>
              <a:t>32</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7777F-4C95-4C66-A1C4-C66D8AB1E8ED}" type="slidenum">
              <a:rPr lang="en-US"/>
              <a:pPr/>
              <a:t>33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161F0-C9EB-4CE9-A8C9-C2BF4CBB25BB}" type="slidenum">
              <a:rPr lang="en-US"/>
              <a:pPr/>
              <a:t>34</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9C534-5B85-4245-B903-C5FF9EA2DE1E}" type="slidenum">
              <a:rPr lang="en-US"/>
              <a:pPr/>
              <a:t>35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E9C2B-AE03-4C85-80C0-C333BB56A484}" type="slidenum">
              <a:rPr lang="en-US"/>
              <a:pPr/>
              <a:t>36</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69FED-09E6-40B6-820B-FFA89D1D81F5}" type="slidenum">
              <a:rPr lang="en-US"/>
              <a:pPr/>
              <a:t>37</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DDDEB-4CD5-414B-8FD7-5328EA65AFD3}" type="slidenum">
              <a:rPr lang="en-US"/>
              <a:pPr/>
              <a:t>38</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22C7E-FBF7-4D13-BA1B-396E346550F3}" type="slidenum">
              <a:rPr lang="en-US"/>
              <a:pPr/>
              <a:t>39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863EF-C9C7-43D4-8153-56BD7C71EE61}" type="slidenum">
              <a:rPr lang="en-US"/>
              <a:pPr/>
              <a:t>4</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95964-5010-4A28-AD5F-2CE7851E3DF1}" type="slidenum">
              <a:rPr lang="en-US"/>
              <a:pPr/>
              <a:t>40</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DC919-49FE-4697-8B3A-B9C0EC430718}" type="slidenum">
              <a:rPr lang="en-US"/>
              <a:pPr/>
              <a:t>41</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019A4C-0B73-4CDD-A428-A2999F0E9A00}" type="slidenum">
              <a:rPr lang="en-US"/>
              <a:pPr/>
              <a:t>42</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AB8D7-B023-4E3A-ABF2-2FFEE8831750}" type="slidenum">
              <a:rPr lang="en-US"/>
              <a:pPr/>
              <a:t>43</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B4DA7-182E-47A0-84B5-5C8CBA86B60F}" type="slidenum">
              <a:rPr lang="en-US"/>
              <a:pPr/>
              <a:t>44</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59A90-BFC8-4A2B-9B64-4EC5F0933EA8}" type="slidenum">
              <a:rPr lang="en-US"/>
              <a:pPr/>
              <a:t>45</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5A2C5-325E-47F8-99F9-AD432370C3EF}" type="slidenum">
              <a:rPr lang="en-US"/>
              <a:pPr/>
              <a:t>46</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20423-83BB-445D-8AD2-850FE665C70F}" type="slidenum">
              <a:rPr lang="en-US"/>
              <a:pPr/>
              <a:t>47</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C7BE7F-B365-4D77-BD69-AD2ACB548FAC}" type="slidenum">
              <a:rPr lang="en-US"/>
              <a:pPr/>
              <a:t>48</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3EA84-83DD-4D30-9897-92CC307D2674}" type="slidenum">
              <a:rPr lang="en-US"/>
              <a:pPr/>
              <a:t>49</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ECF3D-E446-4C2F-BF58-F0573DD09D4A}" type="slidenum">
              <a:rPr lang="en-US"/>
              <a:pPr/>
              <a:t>5</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B2131-7B0D-4B4E-9E55-0A87AFADB898}" type="slidenum">
              <a:rPr lang="en-US"/>
              <a:pPr/>
              <a:t>50</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391-C65D-4B6F-8191-75EE2B866E36}" type="slidenum">
              <a:rPr lang="en-US"/>
              <a:pPr/>
              <a:t>51</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166FA-EA62-437E-8AD0-B6A52EF1A195}" type="slidenum">
              <a:rPr lang="en-US"/>
              <a:pPr/>
              <a:t>6</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5B8547-53A1-43EC-86B1-DA104DF93494}" type="slidenum">
              <a:rPr lang="en-US"/>
              <a:pPr/>
              <a:t>7</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F1D41-9B46-41DE-908A-26D0C1396C9D}" type="slidenum">
              <a:rPr lang="en-US"/>
              <a:pPr/>
              <a:t>8</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2D9EF-2127-454F-9F1C-C3E916E68359}" type="slidenum">
              <a:rPr lang="en-US"/>
              <a:pPr/>
              <a:t>9</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B2F7D4-90A3-4B16-BA79-F8C133F9907D}"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4815080"/>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CC6E54-86A2-4E03-818D-EB1BCD49FB4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2025028"/>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61743A-1C26-4302-8F0F-CA05967E5543}"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3149019"/>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320DD9-CD97-47DB-A4F3-D6DF1D2A30B4}"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613175"/>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72D525-8ABC-43F9-9100-CE88FECE21FA}"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8636237"/>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21371B-0951-48C7-AC94-13F56FE86E7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7879885"/>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740F19-09AA-4E4A-993A-F1CBB03A68D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006423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C3A8998-7B48-4EA8-A35A-88B0F8D43514}"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7893299"/>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1816EF-84AA-48BA-934A-D86610CA16CB}"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6357553"/>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702890-A62F-4D3F-A81F-30BD002EC197}"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9807852"/>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CDE359-DC36-458E-95DA-2DCBDAFF9FA3}"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542834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1484023-28ED-457B-BF1D-211EB99941C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16.xml"/><Relationship Id="rId20" Type="http://schemas.openxmlformats.org/officeDocument/2006/relationships/slide" Target="slide38.xml"/><Relationship Id="rId21" Type="http://schemas.openxmlformats.org/officeDocument/2006/relationships/slide" Target="slide40.xml"/><Relationship Id="rId22" Type="http://schemas.openxmlformats.org/officeDocument/2006/relationships/slide" Target="slide42.xml"/><Relationship Id="rId23" Type="http://schemas.openxmlformats.org/officeDocument/2006/relationships/slide" Target="slide47.xml"/><Relationship Id="rId24" Type="http://schemas.openxmlformats.org/officeDocument/2006/relationships/slide" Target="slide44.xml"/><Relationship Id="rId25" Type="http://schemas.openxmlformats.org/officeDocument/2006/relationships/slide" Target="slide46.xml"/><Relationship Id="rId26" Type="http://schemas.openxmlformats.org/officeDocument/2006/relationships/slide" Target="slide51.xml"/><Relationship Id="rId27" Type="http://schemas.openxmlformats.org/officeDocument/2006/relationships/slide" Target="slide48.xml"/><Relationship Id="rId28" Type="http://schemas.openxmlformats.org/officeDocument/2006/relationships/slide" Target="slide50.xml"/><Relationship Id="rId29" Type="http://schemas.openxmlformats.org/officeDocument/2006/relationships/slide" Target="slide2.xml"/><Relationship Id="rId10" Type="http://schemas.openxmlformats.org/officeDocument/2006/relationships/slide" Target="slide18.xml"/><Relationship Id="rId11" Type="http://schemas.openxmlformats.org/officeDocument/2006/relationships/slide" Target="slide20.xml"/><Relationship Id="rId12" Type="http://schemas.openxmlformats.org/officeDocument/2006/relationships/slide" Target="slide22.xml"/><Relationship Id="rId13" Type="http://schemas.openxmlformats.org/officeDocument/2006/relationships/slide" Target="slide24.xml"/><Relationship Id="rId14" Type="http://schemas.openxmlformats.org/officeDocument/2006/relationships/slide" Target="slide26.xml"/><Relationship Id="rId15" Type="http://schemas.openxmlformats.org/officeDocument/2006/relationships/slide" Target="slide28.xml"/><Relationship Id="rId16" Type="http://schemas.openxmlformats.org/officeDocument/2006/relationships/slide" Target="slide30.xml"/><Relationship Id="rId17" Type="http://schemas.openxmlformats.org/officeDocument/2006/relationships/slide" Target="slide32.xml"/><Relationship Id="rId18" Type="http://schemas.openxmlformats.org/officeDocument/2006/relationships/slide" Target="slide34.xml"/><Relationship Id="rId19" Type="http://schemas.openxmlformats.org/officeDocument/2006/relationships/slide" Target="slide36.xml"/><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slide" Target="slide4.xml"/><Relationship Id="rId4" Type="http://schemas.openxmlformats.org/officeDocument/2006/relationships/slide" Target="slide6.xml"/><Relationship Id="rId5" Type="http://schemas.openxmlformats.org/officeDocument/2006/relationships/slide" Target="slide8.xml"/><Relationship Id="rId6" Type="http://schemas.openxmlformats.org/officeDocument/2006/relationships/slide" Target="slide10.xml"/><Relationship Id="rId7" Type="http://schemas.openxmlformats.org/officeDocument/2006/relationships/slide" Target="slide12.xml"/><Relationship Id="rId8" Type="http://schemas.openxmlformats.org/officeDocument/2006/relationships/slide" Target="slide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3" action="ppaction://hlinksldjump"/>
              </a:rPr>
              <a:t>200</a:t>
            </a:r>
            <a:endParaRPr lang="en-US" sz="3600" b="1"/>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7" action="ppaction://hlinksldjump"/>
              </a:rPr>
              <a:t>100</a:t>
            </a:r>
            <a:endParaRPr 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1" action="ppaction://hlinksldjump"/>
              </a:rPr>
              <a:t>500</a:t>
            </a:r>
            <a:endParaRPr lang="en-US" sz="3600" b="1"/>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8" action="ppaction://hlinksldjump"/>
              </a:rPr>
              <a:t>200</a:t>
            </a:r>
            <a:endParaRPr 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dirty="0">
                <a:solidFill>
                  <a:schemeClr val="bg1"/>
                </a:solidFill>
                <a:latin typeface="Garamond" pitchFamily="18" charset="0"/>
                <a:hlinkClick r:id="rId22" action="ppaction://hlinksldjump"/>
              </a:rPr>
              <a:t>100</a:t>
            </a:r>
            <a:endParaRPr lang="en-US" sz="3600" b="1" dirty="0"/>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dirty="0">
                <a:solidFill>
                  <a:schemeClr val="bg1"/>
                </a:solidFill>
                <a:latin typeface="Garamond" pitchFamily="18" charset="0"/>
                <a:hlinkClick r:id="rId24" action="ppaction://hlinksldjump"/>
              </a:rPr>
              <a:t>200</a:t>
            </a:r>
            <a:endParaRPr lang="en-US" sz="3600" b="1" dirty="0"/>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5" action="ppaction://hlinksldjump"/>
              </a:rPr>
              <a:t>300</a:t>
            </a:r>
            <a:endParaRPr lang="en-US" sz="3600" b="1"/>
          </a:p>
        </p:txBody>
      </p:sp>
      <p:sp>
        <p:nvSpPr>
          <p:cNvPr id="2167" name="AutoShape 119">
            <a:hlinkClick r:id="rId26"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7" action="ppaction://hlinksldjump"/>
              </a:rPr>
              <a:t>400</a:t>
            </a:r>
            <a:endParaRPr lang="en-US" sz="3600" b="1"/>
          </a:p>
        </p:txBody>
      </p:sp>
      <p:sp>
        <p:nvSpPr>
          <p:cNvPr id="2168" name="AutoShape 120">
            <a:hlinkClick r:id="rId28"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8" action="ppaction://hlinksldjump"/>
              </a:rPr>
              <a:t>500</a:t>
            </a:r>
            <a:endParaRPr lang="en-US" sz="3600" b="1"/>
          </a:p>
        </p:txBody>
      </p:sp>
      <p:sp>
        <p:nvSpPr>
          <p:cNvPr id="2088" name="AutoShape 40">
            <a:hlinkClick r:id="rId29"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 action="ppaction://hlinkshowjump?jump=nextslide"/>
              </a:rPr>
              <a:t>100</a:t>
            </a:r>
            <a:endParaRPr 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2800" b="1">
                <a:solidFill>
                  <a:schemeClr val="bg1"/>
                </a:solidFill>
                <a:latin typeface="Garamond" pitchFamily="18" charset="0"/>
              </a:rPr>
              <a:t>Rounding</a:t>
            </a: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2800" b="1">
                <a:solidFill>
                  <a:schemeClr val="bg1"/>
                </a:solidFill>
              </a:rPr>
              <a:t>Magnitude</a:t>
            </a:r>
          </a:p>
          <a:p>
            <a:r>
              <a:rPr lang="en-US" sz="2800" b="1">
                <a:solidFill>
                  <a:schemeClr val="bg1"/>
                </a:solidFill>
              </a:rPr>
              <a:t>Estimates</a:t>
            </a: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2800" b="1">
                <a:solidFill>
                  <a:schemeClr val="bg1"/>
                </a:solidFill>
              </a:rPr>
              <a:t>Multiply</a:t>
            </a: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2800" b="1">
                <a:solidFill>
                  <a:schemeClr val="bg1"/>
                </a:solidFill>
              </a:rPr>
              <a:t>Addition or</a:t>
            </a:r>
          </a:p>
          <a:p>
            <a:r>
              <a:rPr lang="en-US" sz="2800" b="1">
                <a:solidFill>
                  <a:schemeClr val="bg1"/>
                </a:solidFill>
              </a:rPr>
              <a:t>Subtraction</a:t>
            </a: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r>
              <a:rPr lang="en-US" sz="2800" b="1" dirty="0">
                <a:solidFill>
                  <a:schemeClr val="bg1"/>
                </a:solidFill>
              </a:rPr>
              <a:t>Misc.</a:t>
            </a:r>
          </a:p>
          <a:p>
            <a:r>
              <a:rPr lang="en-US" sz="2800" b="1" dirty="0">
                <a:solidFill>
                  <a:schemeClr val="bg1"/>
                </a:solidFill>
              </a:rPr>
              <a:t>Math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685800" y="2286000"/>
            <a:ext cx="7772400" cy="1143000"/>
          </a:xfrm>
        </p:spPr>
        <p:txBody>
          <a:bodyPr/>
          <a:lstStyle/>
          <a:p>
            <a:r>
              <a:rPr lang="en-US" sz="4000"/>
              <a:t>12,345.08 rounded to the nearest tenth </a:t>
            </a:r>
          </a:p>
        </p:txBody>
      </p:sp>
      <p:sp>
        <p:nvSpPr>
          <p:cNvPr id="114695"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a:t>What is 12,345.10</a:t>
            </a:r>
          </a:p>
        </p:txBody>
      </p:sp>
      <p:sp>
        <p:nvSpPr>
          <p:cNvPr id="116746" name="Rectangle 1034"/>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90" name="Rectangle 2054"/>
          <p:cNvSpPr>
            <a:spLocks noGrp="1" noChangeArrowheads="1"/>
          </p:cNvSpPr>
          <p:nvPr>
            <p:ph type="ctrTitle"/>
          </p:nvPr>
        </p:nvSpPr>
        <p:spPr>
          <a:xfrm>
            <a:off x="685800" y="2286000"/>
            <a:ext cx="7772400" cy="1143000"/>
          </a:xfrm>
        </p:spPr>
        <p:txBody>
          <a:bodyPr/>
          <a:lstStyle/>
          <a:p>
            <a:r>
              <a:rPr lang="en-US"/>
              <a:t>178 * 24</a:t>
            </a:r>
          </a:p>
        </p:txBody>
      </p:sp>
      <p:sp>
        <p:nvSpPr>
          <p:cNvPr id="11879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sz="4000"/>
              <a:t>What is 200 * 20 = 4,000</a:t>
            </a:r>
            <a:br>
              <a:rPr lang="en-US" sz="4000"/>
            </a:br>
            <a:r>
              <a:rPr lang="en-US" sz="4000"/>
              <a:t>Thousands</a:t>
            </a:r>
          </a:p>
        </p:txBody>
      </p:sp>
      <p:sp>
        <p:nvSpPr>
          <p:cNvPr id="120841"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7" name="Rectangle 2055"/>
          <p:cNvSpPr>
            <a:spLocks noGrp="1" noChangeArrowheads="1"/>
          </p:cNvSpPr>
          <p:nvPr>
            <p:ph type="ctrTitle"/>
          </p:nvPr>
        </p:nvSpPr>
        <p:spPr>
          <a:xfrm>
            <a:off x="685800" y="2286000"/>
            <a:ext cx="7772400" cy="1143000"/>
          </a:xfrm>
        </p:spPr>
        <p:txBody>
          <a:bodyPr/>
          <a:lstStyle/>
          <a:p>
            <a:r>
              <a:rPr lang="en-US"/>
              <a:t>12 * 63</a:t>
            </a:r>
          </a:p>
        </p:txBody>
      </p:sp>
      <p:sp>
        <p:nvSpPr>
          <p:cNvPr id="122888"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24935" name="Rectangle 1031"/>
          <p:cNvSpPr>
            <a:spLocks noGrp="1" noChangeArrowheads="1"/>
          </p:cNvSpPr>
          <p:nvPr>
            <p:ph type="ctrTitle"/>
          </p:nvPr>
        </p:nvSpPr>
        <p:spPr>
          <a:xfrm>
            <a:off x="685800" y="2286000"/>
            <a:ext cx="7772400" cy="1143000"/>
          </a:xfrm>
        </p:spPr>
        <p:txBody>
          <a:bodyPr/>
          <a:lstStyle/>
          <a:p>
            <a:r>
              <a:rPr lang="en-US" sz="4000"/>
              <a:t>What is 10 * 60 = 600</a:t>
            </a:r>
            <a:br>
              <a:rPr lang="en-US" sz="4000"/>
            </a:br>
            <a:r>
              <a:rPr lang="en-US" sz="4000"/>
              <a:t>Hundreds</a:t>
            </a:r>
          </a:p>
        </p:txBody>
      </p:sp>
      <p:sp>
        <p:nvSpPr>
          <p:cNvPr id="124936"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685800" y="2286000"/>
            <a:ext cx="7772400" cy="1143000"/>
          </a:xfrm>
        </p:spPr>
        <p:txBody>
          <a:bodyPr/>
          <a:lstStyle/>
          <a:p>
            <a:r>
              <a:rPr lang="en-US"/>
              <a:t>5.7 * 50</a:t>
            </a:r>
          </a:p>
        </p:txBody>
      </p:sp>
      <p:sp>
        <p:nvSpPr>
          <p:cNvPr id="126983"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r>
              <a:rPr lang="en-US" sz="4000"/>
              <a:t>What is 6 * 50 = 300</a:t>
            </a:r>
            <a:br>
              <a:rPr lang="en-US" sz="4000"/>
            </a:br>
            <a:r>
              <a:rPr lang="en-US" sz="4000"/>
              <a:t>Hundreds</a:t>
            </a:r>
          </a:p>
        </p:txBody>
      </p:sp>
      <p:sp>
        <p:nvSpPr>
          <p:cNvPr id="129032"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286000"/>
            <a:ext cx="7772400" cy="1143000"/>
          </a:xfrm>
        </p:spPr>
        <p:txBody>
          <a:bodyPr/>
          <a:lstStyle/>
          <a:p>
            <a:r>
              <a:rPr lang="en-US"/>
              <a:t>1.4 * 22.3</a:t>
            </a:r>
          </a:p>
        </p:txBody>
      </p:sp>
      <p:sp>
        <p:nvSpPr>
          <p:cNvPr id="131079"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r>
              <a:rPr lang="en-US" sz="4000"/>
              <a:t>What is 1 * 22 = 22</a:t>
            </a:r>
            <a:br>
              <a:rPr lang="en-US" sz="4000"/>
            </a:br>
            <a:r>
              <a:rPr lang="en-US" sz="4000"/>
              <a:t>Tens</a:t>
            </a:r>
          </a:p>
        </p:txBody>
      </p:sp>
      <p:sp>
        <p:nvSpPr>
          <p:cNvPr id="133128"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3077" name="Rectangle 5"/>
          <p:cNvSpPr>
            <a:spLocks noGrp="1" noChangeArrowheads="1"/>
          </p:cNvSpPr>
          <p:nvPr>
            <p:ph type="ctrTitle"/>
          </p:nvPr>
        </p:nvSpPr>
        <p:spPr>
          <a:xfrm>
            <a:off x="685800" y="2286000"/>
            <a:ext cx="7772400" cy="1143000"/>
          </a:xfrm>
        </p:spPr>
        <p:txBody>
          <a:bodyPr/>
          <a:lstStyle/>
          <a:p>
            <a:r>
              <a:rPr lang="en-US"/>
              <a:t>744.23 rounded to the nearest ten.</a:t>
            </a:r>
          </a:p>
        </p:txBody>
      </p:sp>
      <p:sp>
        <p:nvSpPr>
          <p:cNvPr id="3078" name="Rectangle 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685800" y="2286000"/>
            <a:ext cx="7772400" cy="1143000"/>
          </a:xfrm>
        </p:spPr>
        <p:txBody>
          <a:bodyPr/>
          <a:lstStyle/>
          <a:p>
            <a:r>
              <a:rPr lang="en-US"/>
              <a:t>0.4 * 11.8</a:t>
            </a:r>
          </a:p>
        </p:txBody>
      </p:sp>
      <p:sp>
        <p:nvSpPr>
          <p:cNvPr id="13517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sz="4000"/>
              <a:t>What is 1 * 12 = 12</a:t>
            </a:r>
            <a:br>
              <a:rPr lang="en-US" sz="4000"/>
            </a:br>
            <a:r>
              <a:rPr lang="en-US" sz="4000"/>
              <a:t>Tens</a:t>
            </a:r>
          </a:p>
        </p:txBody>
      </p:sp>
      <p:sp>
        <p:nvSpPr>
          <p:cNvPr id="137224"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70" name="Rectangle 2054"/>
          <p:cNvSpPr>
            <a:spLocks noGrp="1" noChangeArrowheads="1"/>
          </p:cNvSpPr>
          <p:nvPr>
            <p:ph type="ctrTitle"/>
          </p:nvPr>
        </p:nvSpPr>
        <p:spPr>
          <a:xfrm>
            <a:off x="685800" y="2286000"/>
            <a:ext cx="7772400" cy="1143000"/>
          </a:xfrm>
        </p:spPr>
        <p:txBody>
          <a:bodyPr/>
          <a:lstStyle/>
          <a:p>
            <a:r>
              <a:rPr lang="en-US"/>
              <a:t>6 * 543 =</a:t>
            </a:r>
          </a:p>
        </p:txBody>
      </p:sp>
      <p:sp>
        <p:nvSpPr>
          <p:cNvPr id="13927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r>
              <a:rPr lang="en-US"/>
              <a:t>What is 3258</a:t>
            </a:r>
          </a:p>
        </p:txBody>
      </p:sp>
      <p:sp>
        <p:nvSpPr>
          <p:cNvPr id="141320"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66" name="Rectangle 2054"/>
          <p:cNvSpPr>
            <a:spLocks noGrp="1" noChangeArrowheads="1"/>
          </p:cNvSpPr>
          <p:nvPr>
            <p:ph type="ctrTitle"/>
          </p:nvPr>
        </p:nvSpPr>
        <p:spPr>
          <a:xfrm>
            <a:off x="685800" y="2286000"/>
            <a:ext cx="7772400" cy="1143000"/>
          </a:xfrm>
        </p:spPr>
        <p:txBody>
          <a:bodyPr/>
          <a:lstStyle/>
          <a:p>
            <a:r>
              <a:rPr lang="en-US"/>
              <a:t>97 * 46 =</a:t>
            </a:r>
          </a:p>
        </p:txBody>
      </p:sp>
      <p:sp>
        <p:nvSpPr>
          <p:cNvPr id="143367"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a:t>What is 4462</a:t>
            </a:r>
          </a:p>
        </p:txBody>
      </p:sp>
      <p:sp>
        <p:nvSpPr>
          <p:cNvPr id="145417" name="Rectangle 9"/>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62" name="Rectangle 1030"/>
          <p:cNvSpPr>
            <a:spLocks noGrp="1" noChangeArrowheads="1"/>
          </p:cNvSpPr>
          <p:nvPr>
            <p:ph type="ctrTitle"/>
          </p:nvPr>
        </p:nvSpPr>
        <p:spPr>
          <a:xfrm>
            <a:off x="685800" y="2286000"/>
            <a:ext cx="7772400" cy="1143000"/>
          </a:xfrm>
        </p:spPr>
        <p:txBody>
          <a:bodyPr/>
          <a:lstStyle/>
          <a:p>
            <a:r>
              <a:rPr lang="en-US"/>
              <a:t>409 * 56 =</a:t>
            </a:r>
          </a:p>
        </p:txBody>
      </p:sp>
      <p:sp>
        <p:nvSpPr>
          <p:cNvPr id="147463"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a:t>What is 22,904</a:t>
            </a:r>
          </a:p>
        </p:txBody>
      </p:sp>
      <p:sp>
        <p:nvSpPr>
          <p:cNvPr id="14951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8" name="Rectangle 1030"/>
          <p:cNvSpPr>
            <a:spLocks noGrp="1" noChangeArrowheads="1"/>
          </p:cNvSpPr>
          <p:nvPr>
            <p:ph type="ctrTitle"/>
          </p:nvPr>
        </p:nvSpPr>
        <p:spPr>
          <a:xfrm>
            <a:off x="685800" y="2286000"/>
            <a:ext cx="7772400" cy="1143000"/>
          </a:xfrm>
        </p:spPr>
        <p:txBody>
          <a:bodyPr/>
          <a:lstStyle/>
          <a:p>
            <a:r>
              <a:rPr lang="en-US"/>
              <a:t>63 * 2.4 =</a:t>
            </a:r>
          </a:p>
        </p:txBody>
      </p:sp>
      <p:sp>
        <p:nvSpPr>
          <p:cNvPr id="151559"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a:t>What is 151.2</a:t>
            </a:r>
          </a:p>
        </p:txBody>
      </p:sp>
      <p:sp>
        <p:nvSpPr>
          <p:cNvPr id="153608"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54281" name="Rectangle 9"/>
          <p:cNvSpPr>
            <a:spLocks noGrp="1" noChangeArrowheads="1"/>
          </p:cNvSpPr>
          <p:nvPr>
            <p:ph type="ctrTitle"/>
          </p:nvPr>
        </p:nvSpPr>
        <p:spPr>
          <a:xfrm>
            <a:off x="685800" y="2286000"/>
            <a:ext cx="7772400" cy="1143000"/>
          </a:xfrm>
        </p:spPr>
        <p:txBody>
          <a:bodyPr/>
          <a:lstStyle/>
          <a:p>
            <a:r>
              <a:rPr lang="en-US"/>
              <a:t>What is 740.</a:t>
            </a:r>
          </a:p>
        </p:txBody>
      </p:sp>
      <p:sp>
        <p:nvSpPr>
          <p:cNvPr id="54282" name="Rectangle 10"/>
          <p:cNvSpPr>
            <a:spLocks noGrp="1" noChangeArrowheads="1"/>
          </p:cNvSpPr>
          <p:nvPr>
            <p:ph type="subTitle" idx="1"/>
          </p:nvPr>
        </p:nvSpPr>
        <p:spPr/>
        <p:txBody>
          <a:bodyPr/>
          <a:lstStyle/>
          <a:p>
            <a:endParaRPr lang="en-US"/>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4" name="Rectangle 1030"/>
          <p:cNvSpPr>
            <a:spLocks noGrp="1" noChangeArrowheads="1"/>
          </p:cNvSpPr>
          <p:nvPr>
            <p:ph type="ctrTitle"/>
          </p:nvPr>
        </p:nvSpPr>
        <p:spPr>
          <a:xfrm>
            <a:off x="685800" y="2286000"/>
            <a:ext cx="7772400" cy="1143000"/>
          </a:xfrm>
        </p:spPr>
        <p:txBody>
          <a:bodyPr/>
          <a:lstStyle/>
          <a:p>
            <a:r>
              <a:rPr lang="en-US"/>
              <a:t>6.05 * 7.84 = </a:t>
            </a:r>
          </a:p>
        </p:txBody>
      </p:sp>
      <p:sp>
        <p:nvSpPr>
          <p:cNvPr id="15565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a:t>What is 47.4320</a:t>
            </a:r>
          </a:p>
        </p:txBody>
      </p:sp>
      <p:sp>
        <p:nvSpPr>
          <p:cNvPr id="15770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50" name="Rectangle 1030"/>
          <p:cNvSpPr>
            <a:spLocks noGrp="1" noChangeArrowheads="1"/>
          </p:cNvSpPr>
          <p:nvPr>
            <p:ph type="ctrTitle"/>
          </p:nvPr>
        </p:nvSpPr>
        <p:spPr>
          <a:xfrm>
            <a:off x="685800" y="2286000"/>
            <a:ext cx="7772400" cy="1143000"/>
          </a:xfrm>
        </p:spPr>
        <p:txBody>
          <a:bodyPr/>
          <a:lstStyle/>
          <a:p>
            <a:r>
              <a:rPr lang="en-US"/>
              <a:t>714 + 468 =</a:t>
            </a:r>
          </a:p>
        </p:txBody>
      </p:sp>
      <p:sp>
        <p:nvSpPr>
          <p:cNvPr id="159751"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a:t>What is 1,182</a:t>
            </a:r>
          </a:p>
        </p:txBody>
      </p:sp>
      <p:sp>
        <p:nvSpPr>
          <p:cNvPr id="161800"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2286000"/>
            <a:ext cx="7772400" cy="1143000"/>
          </a:xfrm>
        </p:spPr>
        <p:txBody>
          <a:bodyPr/>
          <a:lstStyle/>
          <a:p>
            <a:r>
              <a:rPr lang="en-US"/>
              <a:t>253 + 187 = </a:t>
            </a:r>
          </a:p>
        </p:txBody>
      </p:sp>
      <p:sp>
        <p:nvSpPr>
          <p:cNvPr id="163847"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65895" name="Rectangle 7"/>
          <p:cNvSpPr>
            <a:spLocks noGrp="1" noChangeArrowheads="1"/>
          </p:cNvSpPr>
          <p:nvPr>
            <p:ph type="ctrTitle"/>
          </p:nvPr>
        </p:nvSpPr>
        <p:spPr>
          <a:xfrm>
            <a:off x="685800" y="2286000"/>
            <a:ext cx="7772400" cy="1143000"/>
          </a:xfrm>
        </p:spPr>
        <p:txBody>
          <a:bodyPr/>
          <a:lstStyle/>
          <a:p>
            <a:r>
              <a:rPr lang="en-US"/>
              <a:t>What is 440</a:t>
            </a:r>
          </a:p>
        </p:txBody>
      </p:sp>
      <p:sp>
        <p:nvSpPr>
          <p:cNvPr id="165896"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42" name="Rectangle 1030"/>
          <p:cNvSpPr>
            <a:spLocks noGrp="1" noChangeArrowheads="1"/>
          </p:cNvSpPr>
          <p:nvPr>
            <p:ph type="ctrTitle"/>
          </p:nvPr>
        </p:nvSpPr>
        <p:spPr>
          <a:xfrm>
            <a:off x="685800" y="2286000"/>
            <a:ext cx="7772400" cy="1143000"/>
          </a:xfrm>
        </p:spPr>
        <p:txBody>
          <a:bodyPr/>
          <a:lstStyle/>
          <a:p>
            <a:r>
              <a:rPr lang="en-US"/>
              <a:t>895 – 327 = </a:t>
            </a:r>
          </a:p>
        </p:txBody>
      </p:sp>
      <p:sp>
        <p:nvSpPr>
          <p:cNvPr id="167943"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a:t>What is 568</a:t>
            </a:r>
          </a:p>
        </p:txBody>
      </p:sp>
      <p:sp>
        <p:nvSpPr>
          <p:cNvPr id="16999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2038" name="Rectangle 1030"/>
          <p:cNvSpPr>
            <a:spLocks noGrp="1" noChangeArrowheads="1"/>
          </p:cNvSpPr>
          <p:nvPr>
            <p:ph type="ctrTitle"/>
          </p:nvPr>
        </p:nvSpPr>
        <p:spPr>
          <a:xfrm>
            <a:off x="685800" y="2286000"/>
            <a:ext cx="7772400" cy="1143000"/>
          </a:xfrm>
        </p:spPr>
        <p:txBody>
          <a:bodyPr/>
          <a:lstStyle/>
          <a:p>
            <a:r>
              <a:rPr lang="en-US"/>
              <a:t>9.6 – 4.87 =</a:t>
            </a:r>
          </a:p>
        </p:txBody>
      </p:sp>
      <p:sp>
        <p:nvSpPr>
          <p:cNvPr id="172039"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a:t>What is 4.73</a:t>
            </a:r>
          </a:p>
        </p:txBody>
      </p:sp>
      <p:sp>
        <p:nvSpPr>
          <p:cNvPr id="174088"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accent2"/>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3366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spAutoFit/>
          </a:bodyPr>
          <a:lstStyle/>
          <a:p>
            <a:endParaRPr lang="en-US" sz="2400"/>
          </a:p>
        </p:txBody>
      </p:sp>
      <p:sp>
        <p:nvSpPr>
          <p:cNvPr id="13321" name="Rectangle 9"/>
          <p:cNvSpPr>
            <a:spLocks noGrp="1" noChangeArrowheads="1"/>
          </p:cNvSpPr>
          <p:nvPr>
            <p:ph type="ctrTitle"/>
          </p:nvPr>
        </p:nvSpPr>
        <p:spPr>
          <a:xfrm>
            <a:off x="685800" y="2286000"/>
            <a:ext cx="7772400" cy="1143000"/>
          </a:xfrm>
        </p:spPr>
        <p:txBody>
          <a:bodyPr/>
          <a:lstStyle/>
          <a:p>
            <a:r>
              <a:rPr lang="en-US" sz="4000"/>
              <a:t>2,789,230 rounded to the nearest hundred</a:t>
            </a:r>
          </a:p>
        </p:txBody>
      </p:sp>
      <p:sp>
        <p:nvSpPr>
          <p:cNvPr id="13322" name="Rectangle 10"/>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6134" name="Rectangle 1030"/>
          <p:cNvSpPr>
            <a:spLocks noGrp="1" noChangeArrowheads="1"/>
          </p:cNvSpPr>
          <p:nvPr>
            <p:ph type="ctrTitle"/>
          </p:nvPr>
        </p:nvSpPr>
        <p:spPr>
          <a:xfrm>
            <a:off x="685800" y="2286000"/>
            <a:ext cx="7772400" cy="1143000"/>
          </a:xfrm>
        </p:spPr>
        <p:txBody>
          <a:bodyPr/>
          <a:lstStyle/>
          <a:p>
            <a:r>
              <a:rPr lang="en-US"/>
              <a:t>138.2 – 79.6 =</a:t>
            </a:r>
          </a:p>
        </p:txBody>
      </p:sp>
      <p:sp>
        <p:nvSpPr>
          <p:cNvPr id="17613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78183" name="Rectangle 7"/>
          <p:cNvSpPr>
            <a:spLocks noGrp="1" noChangeArrowheads="1"/>
          </p:cNvSpPr>
          <p:nvPr>
            <p:ph type="ctrTitle"/>
          </p:nvPr>
        </p:nvSpPr>
        <p:spPr>
          <a:xfrm>
            <a:off x="685800" y="2286000"/>
            <a:ext cx="7772400" cy="1143000"/>
          </a:xfrm>
        </p:spPr>
        <p:txBody>
          <a:bodyPr/>
          <a:lstStyle/>
          <a:p>
            <a:r>
              <a:rPr lang="en-US"/>
              <a:t>What is 58.6</a:t>
            </a:r>
          </a:p>
        </p:txBody>
      </p:sp>
      <p:sp>
        <p:nvSpPr>
          <p:cNvPr id="17818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230" name="Rectangle 1030"/>
          <p:cNvSpPr>
            <a:spLocks noGrp="1" noChangeArrowheads="1"/>
          </p:cNvSpPr>
          <p:nvPr>
            <p:ph type="ctrTitle"/>
          </p:nvPr>
        </p:nvSpPr>
        <p:spPr>
          <a:xfrm>
            <a:off x="685800" y="2286000"/>
            <a:ext cx="7772400" cy="1143000"/>
          </a:xfrm>
        </p:spPr>
        <p:txBody>
          <a:bodyPr/>
          <a:lstStyle/>
          <a:p>
            <a:r>
              <a:rPr lang="en-US" sz="4000"/>
              <a:t>I have a 0 in the tenths place</a:t>
            </a:r>
            <a:br>
              <a:rPr lang="en-US" sz="4000"/>
            </a:br>
            <a:r>
              <a:rPr lang="en-US" sz="4000"/>
              <a:t>I have a 1 in the ten thousands place</a:t>
            </a:r>
            <a:br>
              <a:rPr lang="en-US" sz="4000"/>
            </a:br>
            <a:r>
              <a:rPr lang="en-US" sz="4000"/>
              <a:t>I have a 7 in the hundreds place </a:t>
            </a:r>
            <a:br>
              <a:rPr lang="en-US" sz="4000"/>
            </a:br>
            <a:r>
              <a:rPr lang="en-US" sz="4000"/>
              <a:t>I have a 6 in the tens place</a:t>
            </a:r>
            <a:br>
              <a:rPr lang="en-US" sz="4000"/>
            </a:br>
            <a:r>
              <a:rPr lang="en-US" sz="4000"/>
              <a:t>I have a 4 in the hundredths place</a:t>
            </a:r>
            <a:br>
              <a:rPr lang="en-US" sz="4000"/>
            </a:br>
            <a:r>
              <a:rPr lang="en-US" sz="4000"/>
              <a:t>I have 3’s in all remaining places </a:t>
            </a:r>
          </a:p>
        </p:txBody>
      </p:sp>
      <p:sp>
        <p:nvSpPr>
          <p:cNvPr id="180231"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a:t>What is 13,763.04</a:t>
            </a:r>
          </a:p>
        </p:txBody>
      </p:sp>
      <p:sp>
        <p:nvSpPr>
          <p:cNvPr id="182280"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1298" name="Rectangle 2"/>
          <p:cNvSpPr>
            <a:spLocks noGrp="1" noChangeArrowheads="1"/>
          </p:cNvSpPr>
          <p:nvPr>
            <p:ph type="ctrTitle"/>
          </p:nvPr>
        </p:nvSpPr>
        <p:spPr>
          <a:xfrm>
            <a:off x="685800" y="2286000"/>
            <a:ext cx="7772400" cy="1143000"/>
          </a:xfrm>
        </p:spPr>
        <p:txBody>
          <a:bodyPr/>
          <a:lstStyle/>
          <a:p>
            <a:r>
              <a:rPr lang="en-US" sz="4000"/>
              <a:t>Usually done first, this helps you anticipate your answer and also lets you self check your actual answer.</a:t>
            </a:r>
          </a:p>
        </p:txBody>
      </p:sp>
      <p:sp>
        <p:nvSpPr>
          <p:cNvPr id="311299" name="Rectangle 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50" name="Rectangle 2"/>
          <p:cNvSpPr>
            <a:spLocks noGrp="1" noChangeArrowheads="1"/>
          </p:cNvSpPr>
          <p:nvPr>
            <p:ph type="ctrTitle"/>
          </p:nvPr>
        </p:nvSpPr>
        <p:spPr>
          <a:xfrm>
            <a:off x="685800" y="2286000"/>
            <a:ext cx="7772400" cy="1143000"/>
          </a:xfrm>
        </p:spPr>
        <p:txBody>
          <a:bodyPr/>
          <a:lstStyle/>
          <a:p>
            <a:r>
              <a:rPr lang="en-US"/>
              <a:t>What are magnitude estimates</a:t>
            </a:r>
          </a:p>
        </p:txBody>
      </p:sp>
      <p:sp>
        <p:nvSpPr>
          <p:cNvPr id="309251" name="Rectangle 3"/>
          <p:cNvSpPr>
            <a:spLocks noGrp="1" noChangeArrowheads="1"/>
          </p:cNvSpPr>
          <p:nvPr>
            <p:ph type="subTitle" idx="1"/>
          </p:nvPr>
        </p:nvSpPr>
        <p:spPr/>
        <p:txBody>
          <a:bodyPr/>
          <a:lstStyle/>
          <a:p>
            <a:endParaRPr lang="en-US"/>
          </a:p>
        </p:txBody>
      </p:sp>
      <p:sp>
        <p:nvSpPr>
          <p:cNvPr id="309252" name="AutoShape 4">
            <a:hlinkClick r:id="" action="ppaction://hlinkshowjump?jump=firstslide" highlightClick="1"/>
          </p:cNvPr>
          <p:cNvSpPr>
            <a:spLocks noChangeArrowheads="1"/>
          </p:cNvSpPr>
          <p:nvPr/>
        </p:nvSpPr>
        <p:spPr bwMode="auto">
          <a:xfrm>
            <a:off x="7696200" y="5486400"/>
            <a:ext cx="1042988" cy="1042988"/>
          </a:xfrm>
          <a:prstGeom prst="actionButtonHome">
            <a:avLst/>
          </a:prstGeom>
          <a:solidFill>
            <a:srgbClr val="3366FF"/>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2" name="Rectangle 2"/>
          <p:cNvSpPr>
            <a:spLocks noGrp="1" noChangeArrowheads="1"/>
          </p:cNvSpPr>
          <p:nvPr>
            <p:ph type="ctrTitle"/>
          </p:nvPr>
        </p:nvSpPr>
        <p:spPr>
          <a:xfrm>
            <a:off x="685800" y="2286000"/>
            <a:ext cx="7772400" cy="1143000"/>
          </a:xfrm>
        </p:spPr>
        <p:txBody>
          <a:bodyPr/>
          <a:lstStyle/>
          <a:p>
            <a:r>
              <a:rPr lang="en-US"/>
              <a:t>An open sentence for – Anthony got a new bike.  He rode 19 miles the first week, 28 miles the second week and 35 miles the third week.  How many miles did he ride in the first two weeks?</a:t>
            </a:r>
          </a:p>
        </p:txBody>
      </p:sp>
      <p:sp>
        <p:nvSpPr>
          <p:cNvPr id="307203" name="Rectangle 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26" name="Rectangle 1030"/>
          <p:cNvSpPr>
            <a:spLocks noGrp="1" noChangeArrowheads="1"/>
          </p:cNvSpPr>
          <p:nvPr>
            <p:ph type="ctrTitle"/>
          </p:nvPr>
        </p:nvSpPr>
        <p:spPr>
          <a:xfrm>
            <a:off x="685800" y="2286000"/>
            <a:ext cx="7772400" cy="1143000"/>
          </a:xfrm>
        </p:spPr>
        <p:txBody>
          <a:bodyPr/>
          <a:lstStyle/>
          <a:p>
            <a:r>
              <a:rPr lang="en-US"/>
              <a:t>What is 19 + 28 = m</a:t>
            </a:r>
          </a:p>
        </p:txBody>
      </p:sp>
      <p:sp>
        <p:nvSpPr>
          <p:cNvPr id="184327" name="Rectangle 1031"/>
          <p:cNvSpPr>
            <a:spLocks noGrp="1" noChangeArrowheads="1"/>
          </p:cNvSpPr>
          <p:nvPr>
            <p:ph type="subTitle" idx="1"/>
          </p:nvPr>
        </p:nvSpPr>
        <p:spPr/>
        <p:txBody>
          <a:bodyPr/>
          <a:lstStyle/>
          <a:p>
            <a:endParaRPr lang="en-US"/>
          </a:p>
        </p:txBody>
      </p:sp>
      <p:sp>
        <p:nvSpPr>
          <p:cNvPr id="184328" name="AutoShape 1032">
            <a:hlinkClick r:id="" action="ppaction://hlinkshowjump?jump=firstslide" highlightClick="1"/>
          </p:cNvPr>
          <p:cNvSpPr>
            <a:spLocks noChangeArrowheads="1"/>
          </p:cNvSpPr>
          <p:nvPr/>
        </p:nvSpPr>
        <p:spPr bwMode="auto">
          <a:xfrm>
            <a:off x="7772400" y="5715000"/>
            <a:ext cx="1042988" cy="1042988"/>
          </a:xfrm>
          <a:prstGeom prst="actionButtonHome">
            <a:avLst/>
          </a:prstGeom>
          <a:solidFill>
            <a:srgbClr val="3366FF"/>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5" name="Rectangle 7"/>
          <p:cNvSpPr>
            <a:spLocks noGrp="1" noChangeArrowheads="1"/>
          </p:cNvSpPr>
          <p:nvPr>
            <p:ph type="ctrTitle"/>
          </p:nvPr>
        </p:nvSpPr>
        <p:spPr>
          <a:xfrm>
            <a:off x="685800" y="2286000"/>
            <a:ext cx="7772400" cy="1143000"/>
          </a:xfrm>
        </p:spPr>
        <p:txBody>
          <a:bodyPr/>
          <a:lstStyle/>
          <a:p>
            <a:r>
              <a:rPr lang="en-US" sz="4000" dirty="0"/>
              <a:t>Y</a:t>
            </a:r>
            <a:r>
              <a:rPr lang="en-US" sz="4000" dirty="0" smtClean="0"/>
              <a:t>ou have 3 out of 4 chance of picking a blue button from the bag.</a:t>
            </a:r>
            <a:endParaRPr lang="en-US" sz="4000" dirty="0"/>
          </a:p>
        </p:txBody>
      </p:sp>
      <p:sp>
        <p:nvSpPr>
          <p:cNvPr id="186376" name="Rectangle 8"/>
          <p:cNvSpPr>
            <a:spLocks noGrp="1" noChangeArrowheads="1"/>
          </p:cNvSpPr>
          <p:nvPr>
            <p:ph type="subTitle" idx="1"/>
          </p:nvPr>
        </p:nvSpPr>
        <p:spPr/>
        <p:txBody>
          <a:bodyPr/>
          <a:lstStyle/>
          <a:p>
            <a:endParaRPr lang="en-US" dirty="0"/>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422" name="Rectangle 1030"/>
          <p:cNvSpPr>
            <a:spLocks noGrp="1" noChangeArrowheads="1"/>
          </p:cNvSpPr>
          <p:nvPr>
            <p:ph type="ctrTitle"/>
          </p:nvPr>
        </p:nvSpPr>
        <p:spPr>
          <a:xfrm>
            <a:off x="685800" y="2286000"/>
            <a:ext cx="7772400" cy="1143000"/>
          </a:xfrm>
        </p:spPr>
        <p:txBody>
          <a:bodyPr/>
          <a:lstStyle/>
          <a:p>
            <a:r>
              <a:rPr lang="en-US" dirty="0"/>
              <a:t>What </a:t>
            </a:r>
            <a:r>
              <a:rPr lang="en-US" dirty="0" smtClean="0"/>
              <a:t>is likely</a:t>
            </a:r>
            <a:endParaRPr lang="en-US" dirty="0"/>
          </a:p>
        </p:txBody>
      </p:sp>
      <p:sp>
        <p:nvSpPr>
          <p:cNvPr id="188423" name="Rectangle 1031"/>
          <p:cNvSpPr>
            <a:spLocks noGrp="1" noChangeArrowheads="1"/>
          </p:cNvSpPr>
          <p:nvPr>
            <p:ph type="subTitle" idx="1"/>
          </p:nvPr>
        </p:nvSpPr>
        <p:spPr/>
        <p:txBody>
          <a:bodyPr/>
          <a:lstStyle/>
          <a:p>
            <a:endParaRPr lang="en-US"/>
          </a:p>
        </p:txBody>
      </p:sp>
      <p:sp>
        <p:nvSpPr>
          <p:cNvPr id="188424" name="AutoShape 1032">
            <a:hlinkClick r:id="" action="ppaction://hlinkshowjump?jump=firstslide" highlightClick="1"/>
          </p:cNvPr>
          <p:cNvSpPr>
            <a:spLocks noChangeArrowheads="1"/>
          </p:cNvSpPr>
          <p:nvPr/>
        </p:nvSpPr>
        <p:spPr bwMode="auto">
          <a:xfrm>
            <a:off x="7696200" y="5486400"/>
            <a:ext cx="1042988" cy="1042988"/>
          </a:xfrm>
          <a:prstGeom prst="actionButtonHome">
            <a:avLst/>
          </a:prstGeom>
          <a:solidFill>
            <a:srgbClr val="3366FF"/>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04456" name="Rectangle 1032"/>
          <p:cNvSpPr>
            <a:spLocks noGrp="1" noChangeArrowheads="1"/>
          </p:cNvSpPr>
          <p:nvPr>
            <p:ph type="ctrTitle"/>
          </p:nvPr>
        </p:nvSpPr>
        <p:spPr>
          <a:xfrm>
            <a:off x="685800" y="2286000"/>
            <a:ext cx="7772400" cy="1143000"/>
          </a:xfrm>
        </p:spPr>
        <p:txBody>
          <a:bodyPr/>
          <a:lstStyle/>
          <a:p>
            <a:r>
              <a:rPr lang="en-US"/>
              <a:t>What is 2,789,200</a:t>
            </a:r>
          </a:p>
        </p:txBody>
      </p:sp>
      <p:sp>
        <p:nvSpPr>
          <p:cNvPr id="104457"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473" name="Rectangle 9"/>
          <p:cNvSpPr>
            <a:spLocks noGrp="1" noChangeArrowheads="1"/>
          </p:cNvSpPr>
          <p:nvPr>
            <p:ph type="ctrTitle"/>
          </p:nvPr>
        </p:nvSpPr>
        <p:spPr/>
        <p:txBody>
          <a:bodyPr/>
          <a:lstStyle/>
          <a:p>
            <a:r>
              <a:rPr lang="en-US"/>
              <a:t>Write in expanded notation</a:t>
            </a:r>
            <a:br>
              <a:rPr lang="en-US"/>
            </a:br>
            <a:r>
              <a:rPr lang="en-US"/>
              <a:t>5407.26</a:t>
            </a:r>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518" name="Rectangle 1030"/>
          <p:cNvSpPr>
            <a:spLocks noGrp="1" noChangeArrowheads="1"/>
          </p:cNvSpPr>
          <p:nvPr>
            <p:ph type="ctrTitle"/>
          </p:nvPr>
        </p:nvSpPr>
        <p:spPr>
          <a:xfrm>
            <a:off x="685800" y="2286000"/>
            <a:ext cx="7772400" cy="1828800"/>
          </a:xfrm>
        </p:spPr>
        <p:txBody>
          <a:bodyPr/>
          <a:lstStyle/>
          <a:p>
            <a:r>
              <a:rPr lang="en-US" sz="4000"/>
              <a:t>What is </a:t>
            </a:r>
            <a:br>
              <a:rPr lang="en-US" sz="4000"/>
            </a:br>
            <a:r>
              <a:rPr lang="en-US" sz="4000"/>
              <a:t/>
            </a:r>
            <a:br>
              <a:rPr lang="en-US" sz="4000"/>
            </a:br>
            <a:r>
              <a:rPr lang="en-US" sz="4000"/>
              <a:t>5000 + 400 + 7 + 0.2 + 0.06</a:t>
            </a:r>
          </a:p>
        </p:txBody>
      </p:sp>
      <p:sp>
        <p:nvSpPr>
          <p:cNvPr id="192520" name="AutoShape 1032">
            <a:hlinkClick r:id="" action="ppaction://hlinkshowjump?jump=firstslide" highlightClick="1"/>
          </p:cNvPr>
          <p:cNvSpPr>
            <a:spLocks noChangeArrowheads="1"/>
          </p:cNvSpPr>
          <p:nvPr/>
        </p:nvSpPr>
        <p:spPr bwMode="auto">
          <a:xfrm>
            <a:off x="7696200" y="5486400"/>
            <a:ext cx="1042988" cy="1042988"/>
          </a:xfrm>
          <a:prstGeom prst="actionButtonHome">
            <a:avLst/>
          </a:prstGeom>
          <a:solidFill>
            <a:srgbClr val="3366FF"/>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5800" y="2286000"/>
            <a:ext cx="7772400" cy="1143000"/>
          </a:xfrm>
        </p:spPr>
        <p:txBody>
          <a:bodyPr/>
          <a:lstStyle/>
          <a:p>
            <a:r>
              <a:rPr lang="en-US" sz="4000"/>
              <a:t>967,846 round to the nearest million</a:t>
            </a:r>
          </a:p>
        </p:txBody>
      </p:sp>
      <p:sp>
        <p:nvSpPr>
          <p:cNvPr id="250883" name="Rectangle 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08552" name="Rectangle 3080"/>
          <p:cNvSpPr>
            <a:spLocks noGrp="1" noChangeArrowheads="1"/>
          </p:cNvSpPr>
          <p:nvPr>
            <p:ph type="ctrTitle"/>
          </p:nvPr>
        </p:nvSpPr>
        <p:spPr>
          <a:xfrm>
            <a:off x="685800" y="2286000"/>
            <a:ext cx="7772400" cy="1143000"/>
          </a:xfrm>
        </p:spPr>
        <p:txBody>
          <a:bodyPr/>
          <a:lstStyle/>
          <a:p>
            <a:r>
              <a:rPr lang="en-US"/>
              <a:t>What is 1,000,000</a:t>
            </a:r>
          </a:p>
        </p:txBody>
      </p:sp>
      <p:sp>
        <p:nvSpPr>
          <p:cNvPr id="108553" name="Rectangle 308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8" name="Rectangle 3078"/>
          <p:cNvSpPr>
            <a:spLocks noGrp="1" noChangeArrowheads="1"/>
          </p:cNvSpPr>
          <p:nvPr>
            <p:ph type="ctrTitle"/>
          </p:nvPr>
        </p:nvSpPr>
        <p:spPr>
          <a:xfrm>
            <a:off x="685800" y="2286000"/>
            <a:ext cx="7772400" cy="1143000"/>
          </a:xfrm>
        </p:spPr>
        <p:txBody>
          <a:bodyPr/>
          <a:lstStyle/>
          <a:p>
            <a:r>
              <a:rPr lang="en-US" sz="4000"/>
              <a:t>1,284,079 rounded to the nearest ten-thousand</a:t>
            </a:r>
          </a:p>
        </p:txBody>
      </p:sp>
      <p:sp>
        <p:nvSpPr>
          <p:cNvPr id="110599" name="Rectangle 3079"/>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a:p>
        </p:txBody>
      </p:sp>
      <p:sp>
        <p:nvSpPr>
          <p:cNvPr id="112648" name="Rectangle 1032"/>
          <p:cNvSpPr>
            <a:spLocks noGrp="1" noChangeArrowheads="1"/>
          </p:cNvSpPr>
          <p:nvPr>
            <p:ph type="ctrTitle"/>
          </p:nvPr>
        </p:nvSpPr>
        <p:spPr>
          <a:xfrm>
            <a:off x="685800" y="2286000"/>
            <a:ext cx="7772400" cy="1143000"/>
          </a:xfrm>
        </p:spPr>
        <p:txBody>
          <a:bodyPr/>
          <a:lstStyle/>
          <a:p>
            <a:r>
              <a:rPr lang="en-US"/>
              <a:t>What is 1,280,000</a:t>
            </a:r>
          </a:p>
        </p:txBody>
      </p:sp>
      <p:sp>
        <p:nvSpPr>
          <p:cNvPr id="112649"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435</Words>
  <Application>Microsoft Macintosh PowerPoint</Application>
  <PresentationFormat>On-screen Show (4:3)</PresentationFormat>
  <Paragraphs>134</Paragraphs>
  <Slides>51</Slides>
  <Notes>51</Notes>
  <HiddenSlides>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Default Design</vt:lpstr>
      <vt:lpstr>Slide 1</vt:lpstr>
      <vt:lpstr>744.23 rounded to the nearest ten.</vt:lpstr>
      <vt:lpstr>What is 740.</vt:lpstr>
      <vt:lpstr>2,789,230 rounded to the nearest hundred</vt:lpstr>
      <vt:lpstr>What is 2,789,200</vt:lpstr>
      <vt:lpstr>967,846 round to the nearest million</vt:lpstr>
      <vt:lpstr>What is 1,000,000</vt:lpstr>
      <vt:lpstr>1,284,079 rounded to the nearest ten-thousand</vt:lpstr>
      <vt:lpstr>What is 1,280,000</vt:lpstr>
      <vt:lpstr>12,345.08 rounded to the nearest tenth </vt:lpstr>
      <vt:lpstr>What is 12,345.10</vt:lpstr>
      <vt:lpstr>178 * 24</vt:lpstr>
      <vt:lpstr>What is 200 * 20 = 4,000 Thousands</vt:lpstr>
      <vt:lpstr>12 * 63</vt:lpstr>
      <vt:lpstr>What is 10 * 60 = 600 Hundreds</vt:lpstr>
      <vt:lpstr>5.7 * 50</vt:lpstr>
      <vt:lpstr>What is 6 * 50 = 300 Hundreds</vt:lpstr>
      <vt:lpstr>1.4 * 22.3</vt:lpstr>
      <vt:lpstr>What is 1 * 22 = 22 Tens</vt:lpstr>
      <vt:lpstr>0.4 * 11.8</vt:lpstr>
      <vt:lpstr>What is 1 * 12 = 12 Tens</vt:lpstr>
      <vt:lpstr>6 * 543 =</vt:lpstr>
      <vt:lpstr>What is 3258</vt:lpstr>
      <vt:lpstr>97 * 46 =</vt:lpstr>
      <vt:lpstr>What is 4462</vt:lpstr>
      <vt:lpstr>409 * 56 =</vt:lpstr>
      <vt:lpstr>What is 22,904</vt:lpstr>
      <vt:lpstr>63 * 2.4 =</vt:lpstr>
      <vt:lpstr>What is 151.2</vt:lpstr>
      <vt:lpstr>6.05 * 7.84 = </vt:lpstr>
      <vt:lpstr>What is 47.4320</vt:lpstr>
      <vt:lpstr>714 + 468 =</vt:lpstr>
      <vt:lpstr>What is 1,182</vt:lpstr>
      <vt:lpstr>253 + 187 = </vt:lpstr>
      <vt:lpstr>What is 440</vt:lpstr>
      <vt:lpstr>895 – 327 = </vt:lpstr>
      <vt:lpstr>What is 568</vt:lpstr>
      <vt:lpstr>9.6 – 4.87 =</vt:lpstr>
      <vt:lpstr>What is 4.73</vt:lpstr>
      <vt:lpstr>138.2 – 79.6 =</vt:lpstr>
      <vt:lpstr>What is 58.6</vt:lpstr>
      <vt:lpstr>I have a 0 in the tenths place I have a 1 in the ten thousands place I have a 7 in the hundreds place  I have a 6 in the tens place I have a 4 in the hundredths place I have 3’s in all remaining places </vt:lpstr>
      <vt:lpstr>What is 13,763.04</vt:lpstr>
      <vt:lpstr>Usually done first, this helps you anticipate your answer and also lets you self check your actual answer.</vt:lpstr>
      <vt:lpstr>What are magnitude estimates</vt:lpstr>
      <vt:lpstr>An open sentence for – Anthony got a new bike.  He rode 19 miles the first week, 28 miles the second week and 35 miles the third week.  How many miles did he ride in the first two weeks?</vt:lpstr>
      <vt:lpstr>What is 19 + 28 = m</vt:lpstr>
      <vt:lpstr>You have 3 out of 4 chance of picking a blue button from the bag.</vt:lpstr>
      <vt:lpstr>What is likely</vt:lpstr>
      <vt:lpstr>Write in expanded notation 5407.26</vt:lpstr>
      <vt:lpstr>What is   5000 + 400 + 7 + 0.2 + 0.06</vt:lpstr>
    </vt:vector>
  </TitlesOfParts>
  <Company>Grant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East Detroit Public Schools</cp:lastModifiedBy>
  <cp:revision>47</cp:revision>
  <dcterms:created xsi:type="dcterms:W3CDTF">2012-10-22T17:21:22Z</dcterms:created>
  <dcterms:modified xsi:type="dcterms:W3CDTF">2012-10-22T17:21:52Z</dcterms:modified>
</cp:coreProperties>
</file>